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65" r:id="rId11"/>
    <p:sldId id="266" r:id="rId12"/>
    <p:sldId id="272" r:id="rId13"/>
    <p:sldId id="275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B3FE9-F3B3-4B34-BAD4-235A1C31A86D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B67E-73CE-45E7-942A-8AE7D1ABA00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666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B67E-73CE-45E7-942A-8AE7D1ABA00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972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1231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DFBE-76A0-4ABE-93B1-1404864238EE}" type="datetimeFigureOut">
              <a:rPr lang="it-IT" smtClean="0"/>
              <a:pPr/>
              <a:t>12/06/2018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C079-F644-4835-8241-FF3938FBDD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1231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13541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it-IT" sz="2200" dirty="0" smtClean="0">
                <a:effectLst/>
                <a:latin typeface="Lucida Calligraphy"/>
                <a:ea typeface="Calibri"/>
                <a:cs typeface="Times New Roman"/>
              </a:rPr>
              <a:t>Progetto di educazione ambientale</a:t>
            </a:r>
            <a:br>
              <a:rPr lang="it-IT" sz="2200" dirty="0" smtClean="0"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it-IT" sz="2000" dirty="0">
                <a:solidFill>
                  <a:srgbClr val="00B050"/>
                </a:solidFill>
                <a:ea typeface="Calibri"/>
                <a:cs typeface="Times New Roman"/>
              </a:rPr>
            </a:br>
            <a:r>
              <a:rPr lang="it-IT" sz="2200" b="1" dirty="0" smtClean="0">
                <a:solidFill>
                  <a:srgbClr val="00B050"/>
                </a:solidFill>
                <a:effectLst/>
                <a:latin typeface="Lucida Calligraphy"/>
                <a:ea typeface="Calibri"/>
                <a:cs typeface="Times New Roman"/>
              </a:rPr>
              <a:t>“Bentornata Primavera”</a:t>
            </a:r>
            <a:r>
              <a:rPr lang="it-IT" sz="2200" b="1" dirty="0">
                <a:ea typeface="Calibri"/>
                <a:cs typeface="Times New Roman"/>
              </a:rPr>
              <a:t/>
            </a:r>
            <a:br>
              <a:rPr lang="it-IT" sz="2200" b="1" dirty="0">
                <a:ea typeface="Calibri"/>
                <a:cs typeface="Times New Roman"/>
              </a:rPr>
            </a:br>
            <a:endParaRPr lang="it-IT" sz="2200" b="1" dirty="0"/>
          </a:p>
        </p:txBody>
      </p:sp>
      <p:pic>
        <p:nvPicPr>
          <p:cNvPr id="8" name="Segnaposto contenuto 7" descr="C:\Users\mariarosa\Desktop\34585036_10212555374582070_4128626601355116544_n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643050"/>
            <a:ext cx="6372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43608" y="528638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alligraphy" panose="03010101010101010101" pitchFamily="66" charset="0"/>
              </a:rPr>
              <a:t>ANNO SCOLASTICO </a:t>
            </a:r>
            <a:r>
              <a:rPr lang="it-IT" dirty="0" smtClean="0">
                <a:latin typeface="Lucida Calligraphy" panose="03010101010101010101" pitchFamily="66" charset="0"/>
              </a:rPr>
              <a:t>2017/2018</a:t>
            </a:r>
            <a:endParaRPr lang="it-IT" dirty="0">
              <a:latin typeface="Lucida Calligraphy" panose="03010101010101010101" pitchFamily="66" charset="0"/>
            </a:endParaRPr>
          </a:p>
          <a:p>
            <a:r>
              <a:rPr lang="it-IT" dirty="0" smtClean="0">
                <a:latin typeface="Lucida Calligraphy" panose="03010101010101010101" pitchFamily="66" charset="0"/>
              </a:rPr>
              <a:t>CLASSI PRIME SECONDA E </a:t>
            </a:r>
            <a:r>
              <a:rPr lang="it-IT" dirty="0">
                <a:latin typeface="Lucida Calligraphy" panose="03010101010101010101" pitchFamily="66" charset="0"/>
              </a:rPr>
              <a:t>TERZA </a:t>
            </a:r>
            <a:endParaRPr lang="it-IT" dirty="0" smtClean="0">
              <a:latin typeface="Lucida Calligraphy" panose="03010101010101010101" pitchFamily="66" charset="0"/>
            </a:endParaRPr>
          </a:p>
          <a:p>
            <a:r>
              <a:rPr lang="it-IT" dirty="0" smtClean="0">
                <a:latin typeface="Lucida Calligraphy" panose="03010101010101010101" pitchFamily="66" charset="0"/>
              </a:rPr>
              <a:t>SCUOLA </a:t>
            </a:r>
            <a:r>
              <a:rPr lang="it-IT" dirty="0">
                <a:latin typeface="Lucida Calligraphy" panose="03010101010101010101" pitchFamily="66" charset="0"/>
              </a:rPr>
              <a:t>PRIMARIA </a:t>
            </a:r>
            <a:r>
              <a:rPr lang="it-IT" dirty="0" smtClean="0">
                <a:latin typeface="Lucida Calligraphy" panose="03010101010101010101" pitchFamily="66" charset="0"/>
              </a:rPr>
              <a:t>“E. MAIORANA” </a:t>
            </a:r>
            <a:r>
              <a:rPr lang="it-IT" dirty="0">
                <a:latin typeface="Lucida Calligraphy" panose="03010101010101010101" pitchFamily="66" charset="0"/>
              </a:rPr>
              <a:t>– </a:t>
            </a:r>
            <a:r>
              <a:rPr lang="it-IT" dirty="0" smtClean="0">
                <a:latin typeface="Lucida Calligraphy" panose="03010101010101010101" pitchFamily="66" charset="0"/>
              </a:rPr>
              <a:t>MILITI</a:t>
            </a:r>
            <a:endParaRPr lang="it-IT" dirty="0">
              <a:latin typeface="Lucida Calligraphy" panose="030101010101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74795295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tabLst>
                <a:tab pos="962025" algn="l"/>
              </a:tabLst>
            </a:pPr>
            <a:r>
              <a:rPr lang="it-IT" sz="2400" b="1" dirty="0" smtClean="0">
                <a:solidFill>
                  <a:srgbClr val="00FF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2400" b="1" dirty="0" smtClean="0">
                <a:solidFill>
                  <a:srgbClr val="00FF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400" b="1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IL CORO</a:t>
            </a:r>
            <a:r>
              <a:rPr lang="it-IT" sz="2400" dirty="0">
                <a:ea typeface="Calibri"/>
                <a:cs typeface="Times New Roman"/>
              </a:rPr>
              <a:t/>
            </a:r>
            <a:br>
              <a:rPr lang="it-IT" sz="2400" dirty="0">
                <a:ea typeface="Calibri"/>
                <a:cs typeface="Times New Roman"/>
              </a:rPr>
            </a:br>
            <a:endParaRPr lang="it-IT" sz="2400" dirty="0"/>
          </a:p>
        </p:txBody>
      </p:sp>
      <p:pic>
        <p:nvPicPr>
          <p:cNvPr id="8" name="Segnaposto contenuto 7" descr="C:\Users\mariarosa\Desktop\34791243_10212555339821201_1409369032573845504_n.jp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39699" y="1600200"/>
            <a:ext cx="8064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7673244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tabLst>
                <a:tab pos="962025" algn="l"/>
              </a:tabLst>
            </a:pPr>
            <a:r>
              <a:rPr lang="it-IT" sz="3600" dirty="0" smtClean="0">
                <a:solidFill>
                  <a:srgbClr val="0080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3600" dirty="0" smtClean="0">
                <a:solidFill>
                  <a:srgbClr val="0080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3600" dirty="0" smtClean="0">
                <a:solidFill>
                  <a:srgbClr val="0080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3600" dirty="0" smtClean="0">
                <a:solidFill>
                  <a:srgbClr val="0080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3600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IN ATTESA  DELLA PERFORMANCE</a:t>
            </a:r>
            <a:r>
              <a:rPr lang="it-IT" sz="2800" dirty="0">
                <a:ea typeface="Calibri"/>
                <a:cs typeface="Times New Roman"/>
              </a:rPr>
              <a:t/>
            </a:r>
            <a:br>
              <a:rPr lang="it-IT" sz="2800" dirty="0">
                <a:ea typeface="Calibri"/>
                <a:cs typeface="Times New Roman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962025" algn="l"/>
              </a:tabLst>
            </a:pPr>
            <a:endParaRPr lang="it-IT" sz="2800" dirty="0" smtClean="0">
              <a:effectLst/>
              <a:latin typeface="Lucida Calligraphy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962025" algn="l"/>
              </a:tabLst>
            </a:pPr>
            <a:r>
              <a:rPr lang="it-IT" sz="2800" dirty="0" smtClean="0">
                <a:effectLst/>
                <a:latin typeface="Lucida Calligraphy"/>
                <a:ea typeface="Calibri"/>
                <a:cs typeface="Times New Roman"/>
              </a:rPr>
              <a:t> </a:t>
            </a:r>
            <a:endParaRPr lang="it-IT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C:\Users\mariarosa\Desktop\IMG_20180606_171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70685452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                         </a:t>
            </a:r>
            <a:r>
              <a:rPr lang="it-IT" sz="4000" dirty="0" smtClean="0">
                <a:solidFill>
                  <a:srgbClr val="0070C0"/>
                </a:solidFill>
                <a:latin typeface="Lucida Calligraphy" panose="03010101010101010101" pitchFamily="66" charset="0"/>
              </a:rPr>
              <a:t>ECCOCI QUA!</a:t>
            </a:r>
            <a:endParaRPr lang="it-IT" sz="4000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Segnaposto contenuto 3" descr="C:\Users\mariarosa\Desktop\34601704_10212555362821776_1877017698966175744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480000">
            <a:off x="180618" y="602038"/>
            <a:ext cx="4750282" cy="292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mariarosa\Desktop\f recita\34511504_10212555385582345_8195711191851466752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00438"/>
            <a:ext cx="47863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9120697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92867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Lucida Calligraphy" pitchFamily="66" charset="0"/>
              </a:rPr>
              <a:t>Grazie bambini perché attraverso quelle piccole parti recitate, miste di timidezza e timore, avete saputo infondere emozioni incancellabili </a:t>
            </a:r>
            <a:r>
              <a:rPr lang="it-IT" sz="2800" b="1" dirty="0" err="1" smtClean="0">
                <a:solidFill>
                  <a:srgbClr val="0070C0"/>
                </a:solidFill>
                <a:latin typeface="Lucida Calligraphy" pitchFamily="66" charset="0"/>
              </a:rPr>
              <a:t>…e</a:t>
            </a:r>
            <a:r>
              <a:rPr lang="it-IT" sz="2800" b="1" dirty="0" smtClean="0">
                <a:solidFill>
                  <a:srgbClr val="0070C0"/>
                </a:solidFill>
                <a:latin typeface="Lucida Calligraphy" pitchFamily="66" charset="0"/>
              </a:rPr>
              <a:t> con il vostro comportamento avete dimostrato di amare l’ambiente.</a:t>
            </a:r>
          </a:p>
          <a:p>
            <a:r>
              <a:rPr lang="it-IT" sz="4000" b="1" dirty="0" smtClean="0">
                <a:solidFill>
                  <a:srgbClr val="0070C0"/>
                </a:solidFill>
                <a:latin typeface="Lucida Calligraphy" pitchFamily="66" charset="0"/>
              </a:rPr>
              <a:t>Buone vacanze!</a:t>
            </a:r>
            <a:endParaRPr lang="it-IT" sz="40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500043"/>
            <a:ext cx="79296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600" b="1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MOTIVAZIONE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600" b="1" dirty="0" smtClean="0">
              <a:solidFill>
                <a:srgbClr val="FF0000"/>
              </a:solidFill>
              <a:effectLst/>
              <a:latin typeface="Lucida Calligraphy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600" dirty="0" smtClean="0">
                <a:latin typeface="Lucida Calligraphy"/>
                <a:ea typeface="Calibri"/>
                <a:cs typeface="Times New Roman"/>
              </a:rPr>
              <a:t>Abituare il bambino alla raccolta differenziata e al riuso dei materiali.</a:t>
            </a:r>
            <a:endParaRPr lang="it-IT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600" b="1" dirty="0" smtClean="0">
                <a:solidFill>
                  <a:srgbClr val="FF0000"/>
                </a:solidFill>
                <a:effectLst/>
                <a:latin typeface="Lucida Calligraphy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600" b="1" dirty="0" smtClean="0">
              <a:solidFill>
                <a:srgbClr val="0070C0"/>
              </a:solidFill>
              <a:effectLst/>
              <a:latin typeface="Lucida Calligraphy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600" b="1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OBIETTIVI</a:t>
            </a:r>
            <a:endParaRPr lang="it-IT" sz="16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400" dirty="0" smtClean="0">
                <a:effectLst/>
                <a:latin typeface="Lucida Calligraphy"/>
                <a:ea typeface="Calibri"/>
                <a:cs typeface="Times New Roman"/>
              </a:rPr>
              <a:t> </a:t>
            </a:r>
            <a:endParaRPr lang="it-IT" sz="1400" dirty="0">
              <a:ea typeface="Calibri"/>
              <a:cs typeface="Times New Roman"/>
            </a:endParaRPr>
          </a:p>
          <a:p>
            <a:r>
              <a:rPr lang="it-IT" sz="1400" b="1" dirty="0" smtClean="0">
                <a:effectLst/>
                <a:latin typeface="Lucida Calligraphy"/>
                <a:ea typeface="Calibri"/>
                <a:cs typeface="Times New Roman"/>
              </a:rPr>
              <a:t> </a:t>
            </a:r>
            <a:r>
              <a:rPr lang="it-IT" sz="1400" dirty="0" smtClean="0"/>
              <a:t> </a:t>
            </a:r>
            <a:r>
              <a:rPr lang="it-IT" sz="1600" dirty="0" smtClean="0">
                <a:latin typeface="Lucida Calligraphy" pitchFamily="66" charset="0"/>
              </a:rPr>
              <a:t>Educazione al rispetto della natura e dell’ambiente;</a:t>
            </a:r>
          </a:p>
          <a:p>
            <a:r>
              <a:rPr lang="it-IT" sz="1600" dirty="0" smtClean="0">
                <a:latin typeface="Lucida Calligraphy" pitchFamily="66" charset="0"/>
              </a:rPr>
              <a:t>   sviluppo di una buona capacità manipolativa,</a:t>
            </a:r>
          </a:p>
          <a:p>
            <a:r>
              <a:rPr lang="it-IT" sz="1600" dirty="0" smtClean="0">
                <a:latin typeface="Lucida Calligraphy" pitchFamily="66" charset="0"/>
              </a:rPr>
              <a:t> con particolare attenzione alla creatività e alla fantasia.</a:t>
            </a:r>
          </a:p>
          <a:p>
            <a:endParaRPr lang="it-IT" sz="1600" dirty="0" smtClean="0">
              <a:latin typeface="Lucida Calligraphy" pitchFamily="66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600" dirty="0" smtClean="0">
              <a:solidFill>
                <a:srgbClr val="00B050"/>
              </a:solidFill>
              <a:latin typeface="Lucida Calligraphy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600" b="1" dirty="0" smtClean="0">
                <a:solidFill>
                  <a:srgbClr val="0070C0"/>
                </a:solidFill>
                <a:latin typeface="Lucida Calligraphy" pitchFamily="66" charset="0"/>
                <a:ea typeface="Calibri"/>
                <a:cs typeface="Times New Roman"/>
              </a:rPr>
              <a:t>FINALITÀ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600" dirty="0" smtClean="0">
              <a:solidFill>
                <a:srgbClr val="00B050"/>
              </a:solidFill>
              <a:latin typeface="Lucida Calligraphy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600" dirty="0" smtClean="0">
              <a:solidFill>
                <a:srgbClr val="00B050"/>
              </a:solidFill>
              <a:latin typeface="Lucida Calligraphy" pitchFamily="66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962025" algn="l"/>
              </a:tabLst>
            </a:pPr>
            <a:r>
              <a:rPr lang="it-IT" sz="1400" b="1" dirty="0" smtClean="0">
                <a:solidFill>
                  <a:srgbClr val="FFFF00"/>
                </a:solidFill>
                <a:effectLst/>
                <a:latin typeface="Lucida Calligraphy" pitchFamily="66" charset="0"/>
                <a:ea typeface="Calibri"/>
                <a:cs typeface="Times New Roman"/>
              </a:rPr>
              <a:t> </a:t>
            </a:r>
            <a:r>
              <a:rPr lang="it-IT" sz="1400" dirty="0" smtClean="0">
                <a:effectLst/>
                <a:latin typeface="Lucida Calligraphy" pitchFamily="66" charset="0"/>
                <a:ea typeface="Calibri"/>
                <a:cs typeface="Times New Roman"/>
              </a:rPr>
              <a:t> </a:t>
            </a:r>
            <a:endParaRPr lang="it-IT" sz="1600" dirty="0" smtClean="0">
              <a:latin typeface="Lucida Calligraphy" pitchFamily="66" charset="0"/>
            </a:endParaRPr>
          </a:p>
          <a:p>
            <a:pPr algn="just">
              <a:lnSpc>
                <a:spcPct val="115000"/>
              </a:lnSpc>
              <a:tabLst>
                <a:tab pos="962025" algn="l"/>
              </a:tabLst>
            </a:pPr>
            <a:endParaRPr lang="it-IT" sz="1600" dirty="0" smtClean="0">
              <a:latin typeface="Lucida Calligraphy" pitchFamily="66" charset="0"/>
            </a:endParaRPr>
          </a:p>
          <a:p>
            <a:pPr algn="just">
              <a:lnSpc>
                <a:spcPct val="115000"/>
              </a:lnSpc>
              <a:tabLst>
                <a:tab pos="962025" algn="l"/>
              </a:tabLst>
            </a:pPr>
            <a:endParaRPr lang="it-IT" sz="1600" dirty="0" smtClean="0">
              <a:latin typeface="Lucida Calligraphy" pitchFamily="66" charset="0"/>
            </a:endParaRPr>
          </a:p>
          <a:p>
            <a:pPr algn="just">
              <a:lnSpc>
                <a:spcPct val="115000"/>
              </a:lnSpc>
              <a:tabLst>
                <a:tab pos="962025" algn="l"/>
              </a:tabLst>
            </a:pPr>
            <a:endParaRPr lang="it-IT" sz="1600" dirty="0" smtClean="0">
              <a:latin typeface="Lucida Calligraphy" pitchFamily="66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1400" b="1" dirty="0" smtClean="0">
                <a:effectLst/>
                <a:latin typeface="Lucida Calligraphy"/>
                <a:ea typeface="Calibri"/>
                <a:cs typeface="Times New Roman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400" b="1" dirty="0" smtClean="0">
              <a:latin typeface="Lucida Calligraphy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400" b="1" dirty="0" smtClean="0">
              <a:latin typeface="Lucida Calligraphy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400" b="1" dirty="0" smtClean="0">
              <a:latin typeface="Lucida Calligraphy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endParaRPr lang="it-IT" sz="1400" dirty="0">
              <a:ea typeface="Calibri"/>
              <a:cs typeface="Times New Roman"/>
            </a:endParaRPr>
          </a:p>
        </p:txBody>
      </p:sp>
      <p:sp>
        <p:nvSpPr>
          <p:cNvPr id="8" name="Rettangolo 7"/>
          <p:cNvSpPr/>
          <p:nvPr/>
        </p:nvSpPr>
        <p:spPr>
          <a:xfrm rot="-10800000" flipV="1">
            <a:off x="944101" y="4126615"/>
            <a:ext cx="6669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Lucida Calligraphy" pitchFamily="66" charset="0"/>
              </a:rPr>
              <a:t>Comprendere che ciò noi abitualmente gettiamo, può trasformarsi e avere una seconda vita.   </a:t>
            </a:r>
          </a:p>
          <a:p>
            <a:r>
              <a:rPr lang="it-IT" sz="1600" b="1" dirty="0" smtClean="0">
                <a:latin typeface="Lucida Calligraphy" pitchFamily="66" charset="0"/>
              </a:rPr>
              <a:t> </a:t>
            </a:r>
            <a:r>
              <a:rPr lang="it-IT" sz="1600" dirty="0" smtClean="0">
                <a:latin typeface="Lucida Calligraphy" pitchFamily="66" charset="0"/>
              </a:rPr>
              <a:t> </a:t>
            </a:r>
            <a:endParaRPr lang="it-IT" sz="1600" dirty="0">
              <a:latin typeface="Lucida Calligraphy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42236716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074242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tabLst>
                <a:tab pos="962025" algn="l"/>
              </a:tabLst>
            </a:pPr>
            <a:r>
              <a:rPr lang="it-IT" sz="1600" b="1" dirty="0" smtClean="0">
                <a:solidFill>
                  <a:srgbClr val="FF66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1600" b="1" dirty="0" smtClean="0">
                <a:solidFill>
                  <a:srgbClr val="FF66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1600" b="1" dirty="0">
                <a:solidFill>
                  <a:srgbClr val="FF6600"/>
                </a:solidFill>
                <a:latin typeface="Lucida Calligraphy"/>
                <a:ea typeface="Calibri"/>
                <a:cs typeface="Times New Roman"/>
              </a:rPr>
              <a:t/>
            </a:r>
            <a:br>
              <a:rPr lang="it-IT" sz="1600" b="1" dirty="0">
                <a:solidFill>
                  <a:srgbClr val="FF6600"/>
                </a:solidFill>
                <a:latin typeface="Lucida Calligraphy"/>
                <a:ea typeface="Calibri"/>
                <a:cs typeface="Times New Roman"/>
              </a:rPr>
            </a:br>
            <a:r>
              <a:rPr lang="it-IT" sz="1600" b="1" dirty="0" smtClean="0">
                <a:solidFill>
                  <a:srgbClr val="FF6600"/>
                </a:solidFill>
                <a:latin typeface="Lucida Calligraphy"/>
                <a:ea typeface="Calibri"/>
                <a:cs typeface="Times New Roman"/>
              </a:rPr>
              <a:t/>
            </a:r>
            <a:br>
              <a:rPr lang="it-IT" sz="1600" b="1" dirty="0" smtClean="0">
                <a:solidFill>
                  <a:srgbClr val="FF6600"/>
                </a:solidFill>
                <a:latin typeface="Lucida Calligraphy"/>
                <a:ea typeface="Calibri"/>
                <a:cs typeface="Times New Roman"/>
              </a:rPr>
            </a:br>
            <a:r>
              <a:rPr lang="it-IT" sz="1600" b="1" dirty="0">
                <a:solidFill>
                  <a:srgbClr val="FF6600"/>
                </a:solidFill>
                <a:latin typeface="Lucida Calligraphy"/>
                <a:ea typeface="Calibri"/>
                <a:cs typeface="Times New Roman"/>
              </a:rPr>
              <a:t/>
            </a:r>
            <a:br>
              <a:rPr lang="it-IT" sz="1600" b="1" dirty="0">
                <a:solidFill>
                  <a:srgbClr val="FF6600"/>
                </a:solidFill>
                <a:latin typeface="Lucida Calligraphy"/>
                <a:ea typeface="Calibri"/>
                <a:cs typeface="Times New Roman"/>
              </a:rPr>
            </a:br>
            <a:r>
              <a:rPr lang="it-IT" sz="1600" b="1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RECUPERAIAMO IL CARTONE  IMBALLAGGIO E RITAGLIAMO LE FORME. PORTIAMO A SCUOLA L’INVOLUCRO DELLE UOVA </a:t>
            </a:r>
            <a:r>
              <a:rPr lang="it-IT" sz="1600" b="1" dirty="0" err="1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DI</a:t>
            </a:r>
            <a:r>
              <a:rPr lang="it-IT" sz="1600" b="1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 PASQUA.</a:t>
            </a:r>
            <a:r>
              <a:rPr lang="it-IT" sz="1600" b="1" dirty="0" smtClean="0">
                <a:solidFill>
                  <a:srgbClr val="FF66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1600" b="1" dirty="0" smtClean="0">
                <a:solidFill>
                  <a:srgbClr val="FF66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1600" b="1" dirty="0" smtClean="0">
                <a:solidFill>
                  <a:srgbClr val="FF66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1600" b="1" dirty="0" smtClean="0">
                <a:solidFill>
                  <a:srgbClr val="FF66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1800" dirty="0">
                <a:ea typeface="Calibri"/>
                <a:cs typeface="Times New Roman"/>
              </a:rPr>
              <a:t/>
            </a:r>
            <a:br>
              <a:rPr lang="it-IT" sz="1800" dirty="0">
                <a:ea typeface="Calibri"/>
                <a:cs typeface="Times New Roman"/>
              </a:rPr>
            </a:b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it-IT" dirty="0"/>
          </a:p>
        </p:txBody>
      </p:sp>
      <p:pic>
        <p:nvPicPr>
          <p:cNvPr id="6" name="Segnaposto contenuto 5" descr="C:\Users\mariarosa\Desktop\IMG_20180422_19120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21776" y="2898905"/>
            <a:ext cx="1500447" cy="19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mariarosa\Desktop\IMG_20180422_1912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0000">
            <a:off x="7215206" y="1214422"/>
            <a:ext cx="134779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mariarosa\Desktop\IMG_20180422_1910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357562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Immagine correlat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428736"/>
            <a:ext cx="35719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Risultati immagini per involucro uova di pasqua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40000">
            <a:off x="500034" y="1857364"/>
            <a:ext cx="1924050" cy="122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Risultati immagini per involucro uova di pasqu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-540000">
            <a:off x="742937" y="4036409"/>
            <a:ext cx="2014524" cy="235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C:\Users\mariarosa\Downloads\IMG_20180422_191201 (1)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0000">
            <a:off x="4286248" y="5143512"/>
            <a:ext cx="916615" cy="12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C:\Users\mariarosa\Desktop\IMG_20180422_19094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00000">
            <a:off x="6371349" y="4896773"/>
            <a:ext cx="1129266" cy="149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19436655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tabLst>
                <a:tab pos="962025" algn="l"/>
              </a:tabLst>
            </a:pPr>
            <a:r>
              <a:rPr lang="it-IT" sz="2400" b="1" dirty="0" smtClean="0">
                <a:solidFill>
                  <a:srgbClr val="31849B"/>
                </a:solidFill>
                <a:effectLst/>
                <a:latin typeface="Lucida Calligraphy"/>
                <a:ea typeface="Calibri"/>
                <a:cs typeface="Times New Roman"/>
              </a:rPr>
              <a:t>NOI PICCOLI ARTISTI </a:t>
            </a:r>
            <a:r>
              <a:rPr lang="it-IT" sz="2400" b="1" dirty="0" err="1" smtClean="0">
                <a:solidFill>
                  <a:srgbClr val="31849B"/>
                </a:solidFill>
                <a:effectLst/>
                <a:latin typeface="Lucida Calligraphy"/>
                <a:ea typeface="Calibri"/>
                <a:cs typeface="Times New Roman"/>
              </a:rPr>
              <a:t>…NELLE</a:t>
            </a:r>
            <a:r>
              <a:rPr lang="it-IT" sz="2400" b="1" dirty="0" smtClean="0">
                <a:solidFill>
                  <a:srgbClr val="31849B"/>
                </a:solidFill>
                <a:effectLst/>
                <a:latin typeface="Lucida Calligraphy"/>
                <a:ea typeface="Calibri"/>
                <a:cs typeface="Times New Roman"/>
              </a:rPr>
              <a:t> ATTIVITA’ </a:t>
            </a:r>
            <a:r>
              <a:rPr lang="it-IT" sz="2400" b="1" dirty="0" err="1" smtClean="0">
                <a:solidFill>
                  <a:srgbClr val="31849B"/>
                </a:solidFill>
                <a:effectLst/>
                <a:latin typeface="Lucida Calligraphy"/>
                <a:ea typeface="Calibri"/>
                <a:cs typeface="Times New Roman"/>
              </a:rPr>
              <a:t>DI</a:t>
            </a:r>
            <a:r>
              <a:rPr lang="it-IT" sz="2400" b="1" dirty="0" smtClean="0">
                <a:solidFill>
                  <a:srgbClr val="31849B"/>
                </a:solidFill>
                <a:effectLst/>
                <a:latin typeface="Lucida Calligraphy"/>
                <a:ea typeface="Calibri"/>
                <a:cs typeface="Times New Roman"/>
              </a:rPr>
              <a:t> LABORATORIO</a:t>
            </a:r>
            <a:r>
              <a:rPr lang="it-IT" sz="2400" dirty="0">
                <a:ea typeface="Calibri"/>
                <a:cs typeface="Times New Roman"/>
              </a:rPr>
              <a:t/>
            </a:r>
            <a:br>
              <a:rPr lang="it-IT" sz="2400" dirty="0">
                <a:ea typeface="Calibri"/>
                <a:cs typeface="Times New Roman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962025" algn="l"/>
              </a:tabLst>
            </a:pPr>
            <a:endParaRPr lang="it-IT" sz="1800" b="1" dirty="0" smtClean="0">
              <a:solidFill>
                <a:srgbClr val="008000"/>
              </a:solidFill>
              <a:effectLst/>
              <a:latin typeface="Lucida Calligraphy"/>
              <a:ea typeface="Calibri"/>
              <a:cs typeface="Times New Roman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C:\Users\mariarosa\Desktop\32802224_10212433543536370_504872834414149632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mariarosa\Desktop\32736814_10212433563136860_4441009081850789888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0000">
            <a:off x="5129903" y="1209039"/>
            <a:ext cx="35719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mariarosa\Desktop\33714948_10212497995667633_4395754587705835520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1504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mariarosa\Desktop\32802194_10212433542136335_4963516205873758208_n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-300000">
            <a:off x="730619" y="3917713"/>
            <a:ext cx="3529880" cy="238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82005891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2000" b="1" dirty="0" smtClean="0">
                <a:solidFill>
                  <a:srgbClr val="7030A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2000" b="1" dirty="0" smtClean="0">
                <a:solidFill>
                  <a:srgbClr val="7030A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000" b="1" dirty="0" smtClean="0">
                <a:solidFill>
                  <a:srgbClr val="0070C0"/>
                </a:solidFill>
                <a:latin typeface="Lucida Calligraphy"/>
                <a:ea typeface="Calibri"/>
                <a:cs typeface="Times New Roman"/>
              </a:rPr>
              <a:t>LE </a:t>
            </a:r>
            <a:r>
              <a:rPr lang="it-IT" sz="2000" b="1" dirty="0" err="1" smtClean="0">
                <a:solidFill>
                  <a:srgbClr val="0070C0"/>
                </a:solidFill>
                <a:latin typeface="Lucida Calligraphy"/>
                <a:ea typeface="Calibri"/>
                <a:cs typeface="Times New Roman"/>
              </a:rPr>
              <a:t>FOTO…</a:t>
            </a:r>
            <a:r>
              <a:rPr lang="it-IT" sz="2000" dirty="0">
                <a:ea typeface="Calibri"/>
                <a:cs typeface="Times New Roman"/>
              </a:rPr>
              <a:t/>
            </a:r>
            <a:br>
              <a:rPr lang="it-IT" sz="2000" dirty="0">
                <a:ea typeface="Calibri"/>
                <a:cs typeface="Times New Roman"/>
              </a:rPr>
            </a:br>
            <a:endParaRPr lang="it-IT" sz="2000" dirty="0"/>
          </a:p>
        </p:txBody>
      </p:sp>
      <p:pic>
        <p:nvPicPr>
          <p:cNvPr id="7" name="Segnaposto contenuto 6" descr="C:\Users\mariarosa\Desktop\32765802_10212433549736525_4491631207078952960_n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71678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mariarosa\Desktop\IMG_20180601_080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0000">
            <a:off x="6583367" y="557011"/>
            <a:ext cx="2335249" cy="1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mariarosa\Desktop\32842146_10212433548896504_5302857294143291392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0000">
            <a:off x="362118" y="4482240"/>
            <a:ext cx="2945799" cy="20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Users\mariarosa\Desktop\32779982_10212433549136510_2459400790263988224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660000">
            <a:off x="602569" y="383220"/>
            <a:ext cx="2656888" cy="166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C:\Users\mariarosa\Desktop\32764296_10212433540536295_4875240115246465024_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0000">
            <a:off x="5670657" y="4211662"/>
            <a:ext cx="3017659" cy="194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02902503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2000" b="1" dirty="0" smtClean="0">
                <a:solidFill>
                  <a:srgbClr val="FF00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2000" b="1" dirty="0" smtClean="0">
                <a:solidFill>
                  <a:srgbClr val="FF00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000" b="1" dirty="0" smtClean="0">
                <a:solidFill>
                  <a:srgbClr val="FF0000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2000" b="1" dirty="0" smtClean="0">
                <a:solidFill>
                  <a:srgbClr val="FF0000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000" b="1" dirty="0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ANCORA </a:t>
            </a:r>
            <a:r>
              <a:rPr lang="it-IT" sz="2000" b="1" dirty="0" err="1" smtClean="0">
                <a:solidFill>
                  <a:srgbClr val="0070C0"/>
                </a:solidFill>
                <a:effectLst/>
                <a:latin typeface="Lucida Calligraphy"/>
                <a:ea typeface="Calibri"/>
                <a:cs typeface="Times New Roman"/>
              </a:rPr>
              <a:t>FOTO…</a:t>
            </a: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it-IT" dirty="0"/>
          </a:p>
        </p:txBody>
      </p:sp>
      <p:pic>
        <p:nvPicPr>
          <p:cNvPr id="6" name="Segnaposto contenuto 5" descr="C:\Users\mariarosa\Desktop\32708073_10212433558896754_8540365425249091584_n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-300000">
            <a:off x="533966" y="1600200"/>
            <a:ext cx="3466530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mariarosa\Desktop\32929973_10212433548456493_194025491194183680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0000">
            <a:off x="5348085" y="1289791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mariarosa\Desktop\32742787_10212433537616222_3651572660959182848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929066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mariarosa\Desktop\32699016_10212433562256838_1972850294924509184_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14338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54116246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2000" b="1" dirty="0" smtClean="0">
                <a:solidFill>
                  <a:srgbClr val="17365D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2000" b="1" dirty="0" smtClean="0">
                <a:solidFill>
                  <a:srgbClr val="17365D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000" b="1" dirty="0" smtClean="0">
                <a:solidFill>
                  <a:srgbClr val="0070C0"/>
                </a:solidFill>
                <a:latin typeface="Lucida Calligraphy"/>
                <a:ea typeface="Calibri"/>
                <a:cs typeface="Times New Roman"/>
              </a:rPr>
              <a:t>I NOSTRI CAPOLAVORI</a:t>
            </a:r>
            <a:r>
              <a:rPr lang="it-IT" sz="3600" dirty="0" smtClean="0">
                <a:ea typeface="Calibri"/>
                <a:cs typeface="Times New Roman"/>
              </a:rPr>
              <a:t/>
            </a:r>
            <a:br>
              <a:rPr lang="it-IT" sz="3600" dirty="0" smtClean="0">
                <a:ea typeface="Calibri"/>
                <a:cs typeface="Times New Roman"/>
              </a:rPr>
            </a:br>
            <a:endParaRPr lang="it-IT" dirty="0"/>
          </a:p>
        </p:txBody>
      </p:sp>
      <p:pic>
        <p:nvPicPr>
          <p:cNvPr id="6" name="Segnaposto contenuto 5" descr="C:\Users\mariarosa\Desktop\34474878_10212550829868455_8917972284124168192_n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8575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mariarosa\Desktop\34590886_10212555351821501_7368666121760669696_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">
            <a:off x="3805372" y="1992327"/>
            <a:ext cx="472972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21858249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it-IT" sz="2000" b="1" dirty="0" smtClean="0">
                <a:solidFill>
                  <a:srgbClr val="948A54"/>
                </a:solidFill>
                <a:effectLst/>
                <a:latin typeface="Lucida Calligraphy"/>
                <a:ea typeface="Calibri"/>
                <a:cs typeface="Times New Roman"/>
              </a:rPr>
              <a:t/>
            </a:r>
            <a:br>
              <a:rPr lang="it-IT" sz="2000" b="1" dirty="0" smtClean="0">
                <a:solidFill>
                  <a:srgbClr val="948A54"/>
                </a:solidFill>
                <a:effectLst/>
                <a:latin typeface="Lucida Calligraphy"/>
                <a:ea typeface="Calibri"/>
                <a:cs typeface="Times New Roman"/>
              </a:rPr>
            </a:br>
            <a:r>
              <a:rPr lang="it-IT" sz="2000" b="1" dirty="0">
                <a:solidFill>
                  <a:srgbClr val="948A54"/>
                </a:solidFill>
                <a:latin typeface="Lucida Calligraphy"/>
                <a:ea typeface="Calibri"/>
                <a:cs typeface="Times New Roman"/>
              </a:rPr>
              <a:t/>
            </a:r>
            <a:br>
              <a:rPr lang="it-IT" sz="2000" b="1" dirty="0">
                <a:solidFill>
                  <a:srgbClr val="948A54"/>
                </a:solidFill>
                <a:latin typeface="Lucida Calligraphy"/>
                <a:ea typeface="Calibri"/>
                <a:cs typeface="Times New Roman"/>
              </a:rPr>
            </a:br>
            <a:r>
              <a:rPr lang="it-IT" sz="3600" dirty="0">
                <a:ea typeface="Calibri"/>
                <a:cs typeface="Times New Roman"/>
              </a:rPr>
              <a:t/>
            </a:r>
            <a:br>
              <a:rPr lang="it-IT" sz="3600" dirty="0">
                <a:ea typeface="Calibri"/>
                <a:cs typeface="Times New Roman"/>
              </a:rPr>
            </a:br>
            <a:endParaRPr lang="it-IT" dirty="0"/>
          </a:p>
        </p:txBody>
      </p:sp>
      <p:pic>
        <p:nvPicPr>
          <p:cNvPr id="6" name="Segnaposto contenuto 5" descr="C:\Users\mariarosa\Desktop\34556315_10212555351701498_8344846213148835840_n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214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mariarosa\Desktop\f recita\34595819_10212555349541444_1728052191438045184_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714752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mariarosa\Desktop\f recita\34529048_10212555351581495_511824110133706752_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-600000">
            <a:off x="157996" y="3927723"/>
            <a:ext cx="3461387" cy="21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mariarosa\Desktop\f recita\34532238_10212555364541819_7758254809815187456_n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">
            <a:off x="5223880" y="823778"/>
            <a:ext cx="3399563" cy="221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1923192"/>
      </p:ext>
    </p:extLst>
  </p:cSld>
  <p:clrMapOvr>
    <a:masterClrMapping/>
  </p:clrMapOvr>
  <p:transition spd="slow" advClick="0" advTm="112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mariarosa\Desktop\34668412_10212555351261487_7970587697892818944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720000">
            <a:off x="197927" y="708523"/>
            <a:ext cx="43148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mariarosa\Desktop\f recita\34707605_10212555346021356_6575526588656386048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5405463" cy="35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231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9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99</Words>
  <Application>Microsoft Office PowerPoint</Application>
  <PresentationFormat>Presentazione su schermo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Progetto di educazione ambientale  “Bentornata Primavera” </vt:lpstr>
      <vt:lpstr>Diapositiva 2</vt:lpstr>
      <vt:lpstr>    RECUPERAIAMO IL CARTONE  IMBALLAGGIO E RITAGLIAMO LE FORME. PORTIAMO A SCUOLA L’INVOLUCRO DELLE UOVA DI PASQUA.    </vt:lpstr>
      <vt:lpstr>NOI PICCOLI ARTISTI …NELLE ATTIVITA’ DI LABORATORIO </vt:lpstr>
      <vt:lpstr> LE FOTO… </vt:lpstr>
      <vt:lpstr>  ANCORA FOTO… </vt:lpstr>
      <vt:lpstr> I NOSTRI CAPOLAVORI </vt:lpstr>
      <vt:lpstr>   </vt:lpstr>
      <vt:lpstr>Diapositiva 9</vt:lpstr>
      <vt:lpstr> IL CORO </vt:lpstr>
      <vt:lpstr>  IN ATTESA  DELLA PERFORMANCE </vt:lpstr>
      <vt:lpstr>                         ECCOCI QUA!</vt:lpstr>
      <vt:lpstr>Diapositiva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Felicia Marinelli</dc:creator>
  <cp:lastModifiedBy>mariarosa calamunci</cp:lastModifiedBy>
  <cp:revision>62</cp:revision>
  <dcterms:created xsi:type="dcterms:W3CDTF">2017-02-26T17:06:34Z</dcterms:created>
  <dcterms:modified xsi:type="dcterms:W3CDTF">2018-06-12T17:48:52Z</dcterms:modified>
</cp:coreProperties>
</file>